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61" r:id="rId6"/>
    <p:sldId id="395" r:id="rId7"/>
    <p:sldId id="396" r:id="rId8"/>
    <p:sldId id="288" r:id="rId9"/>
    <p:sldId id="402" r:id="rId10"/>
    <p:sldId id="263" r:id="rId11"/>
    <p:sldId id="281" r:id="rId12"/>
    <p:sldId id="384" r:id="rId13"/>
    <p:sldId id="389" r:id="rId14"/>
    <p:sldId id="393" r:id="rId15"/>
    <p:sldId id="392" r:id="rId16"/>
    <p:sldId id="409" r:id="rId17"/>
    <p:sldId id="398" r:id="rId18"/>
    <p:sldId id="410" r:id="rId19"/>
    <p:sldId id="399" r:id="rId20"/>
    <p:sldId id="266" r:id="rId21"/>
    <p:sldId id="302" r:id="rId22"/>
    <p:sldId id="378" r:id="rId23"/>
    <p:sldId id="400" r:id="rId24"/>
    <p:sldId id="268" r:id="rId25"/>
    <p:sldId id="381" r:id="rId26"/>
    <p:sldId id="411" r:id="rId27"/>
    <p:sldId id="401" r:id="rId28"/>
    <p:sldId id="293" r:id="rId29"/>
    <p:sldId id="404" r:id="rId30"/>
    <p:sldId id="405" r:id="rId31"/>
    <p:sldId id="406" r:id="rId32"/>
    <p:sldId id="407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Jan -July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Number of Cases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3"/>
                <c:pt idx="2">
                  <c:v>Number of Cases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2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B3-4065-91C7-E05825C941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Operated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3"/>
                <c:pt idx="2">
                  <c:v>Number of Cases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2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B3-4065-91C7-E05825C941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Non-operated 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3"/>
                <c:pt idx="2">
                  <c:v>Number of Cases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2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B3-4065-91C7-E05825C941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Referred 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3"/>
                <c:pt idx="2">
                  <c:v>Number of Cases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B3-4065-91C7-E05825C94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57692384"/>
        <c:axId val="857701952"/>
      </c:barChart>
      <c:catAx>
        <c:axId val="85769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701952"/>
        <c:crosses val="autoZero"/>
        <c:auto val="1"/>
        <c:lblAlgn val="ctr"/>
        <c:lblOffset val="100"/>
        <c:noMultiLvlLbl val="0"/>
      </c:catAx>
      <c:valAx>
        <c:axId val="85770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69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No.</a:t>
            </a:r>
            <a:r>
              <a:rPr lang="en-US" baseline="0"/>
              <a:t> of operated Cases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Operated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3"/>
                <c:pt idx="2">
                  <c:v>Operated Cases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2">
                  <c:v>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E7-44D9-94EB-B6474BA03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Sign Nail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3"/>
                <c:pt idx="2">
                  <c:v>Operated Cases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2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E7-44D9-94EB-B6474BA03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ORIF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3"/>
                <c:pt idx="2">
                  <c:v>Operated Cases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2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E7-44D9-94EB-B6474BA03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External Fixation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3"/>
                <c:pt idx="2">
                  <c:v>Operated Cases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2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E7-44D9-94EB-B6474BA03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K-wires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3"/>
                <c:pt idx="2">
                  <c:v>Operated Cases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E7-44D9-94EB-B6474BA0396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 and 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3"/>
                <c:pt idx="2">
                  <c:v>Operated Cases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2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6E7-44D9-94EB-B6474BA0396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Bullet Removal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3"/>
                <c:pt idx="2">
                  <c:v>Operated Cases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6E7-44D9-94EB-B6474BA03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1208368"/>
        <c:axId val="681208784"/>
      </c:barChart>
      <c:catAx>
        <c:axId val="68120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208784"/>
        <c:crosses val="autoZero"/>
        <c:auto val="1"/>
        <c:lblAlgn val="ctr"/>
        <c:lblOffset val="100"/>
        <c:noMultiLvlLbl val="0"/>
      </c:catAx>
      <c:valAx>
        <c:axId val="68120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20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Anatomic region of Injury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252776826809692"/>
          <c:y val="0.13782828297278613"/>
          <c:w val="0.37252900452660809"/>
          <c:h val="0.862171717027213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92-49A4-9E7B-0FC5B29FB2D5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92-49A4-9E7B-0FC5B29FB2D5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92-49A4-9E7B-0FC5B29FB2D5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92-49A4-9E7B-0FC5B29FB2D5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92-49A4-9E7B-0FC5B29FB2D5}"/>
              </c:ext>
            </c:extLst>
          </c:dPt>
          <c:dPt>
            <c:idx val="5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92-49A4-9E7B-0FC5B29FB2D5}"/>
              </c:ext>
            </c:extLst>
          </c:dPt>
          <c:dPt>
            <c:idx val="6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892-49A4-9E7B-0FC5B29FB2D5}"/>
              </c:ext>
            </c:extLst>
          </c:dPt>
          <c:dPt>
            <c:idx val="7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892-49A4-9E7B-0FC5B29FB2D5}"/>
              </c:ext>
            </c:extLst>
          </c:dPt>
          <c:dPt>
            <c:idx val="8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892-49A4-9E7B-0FC5B29FB2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Femur</c:v>
                </c:pt>
                <c:pt idx="1">
                  <c:v>Tibia </c:v>
                </c:pt>
                <c:pt idx="2">
                  <c:v>Humerus</c:v>
                </c:pt>
                <c:pt idx="3">
                  <c:v>Forearm</c:v>
                </c:pt>
                <c:pt idx="4">
                  <c:v>Pelvic </c:v>
                </c:pt>
                <c:pt idx="5">
                  <c:v>Foot and Ankle </c:v>
                </c:pt>
                <c:pt idx="6">
                  <c:v>Shoulder </c:v>
                </c:pt>
                <c:pt idx="7">
                  <c:v>Hand </c:v>
                </c:pt>
                <c:pt idx="8">
                  <c:v>Bullet Removal 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78</c:v>
                </c:pt>
                <c:pt idx="1">
                  <c:v>57</c:v>
                </c:pt>
                <c:pt idx="2">
                  <c:v>23</c:v>
                </c:pt>
                <c:pt idx="3">
                  <c:v>33</c:v>
                </c:pt>
                <c:pt idx="4">
                  <c:v>13</c:v>
                </c:pt>
                <c:pt idx="5">
                  <c:v>30</c:v>
                </c:pt>
                <c:pt idx="6">
                  <c:v>15</c:v>
                </c:pt>
                <c:pt idx="7">
                  <c:v>20</c:v>
                </c:pt>
                <c:pt idx="8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892-49A4-9E7B-0FC5B29FB2D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5A1AA-8C00-4411-92B3-5C6C905A109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8C1E9-4D16-4CF7-ABA7-788FB861D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4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Ciidanka</a:t>
            </a:r>
            <a:r>
              <a:rPr lang="en-US" dirty="0"/>
              <a:t> </a:t>
            </a:r>
            <a:r>
              <a:rPr lang="en-US" dirty="0" err="1"/>
              <a:t>qudhiisa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inaan</a:t>
            </a:r>
            <a:r>
              <a:rPr lang="en-US" dirty="0"/>
              <a:t> </a:t>
            </a:r>
            <a:r>
              <a:rPr lang="en-US" dirty="0" err="1"/>
              <a:t>qaarkood</a:t>
            </a:r>
            <a:r>
              <a:rPr lang="en-US" dirty="0"/>
              <a:t> u </a:t>
            </a:r>
            <a:r>
              <a:rPr lang="en-US" dirty="0" err="1"/>
              <a:t>tobaba</a:t>
            </a:r>
            <a:r>
              <a:rPr lang="en-US" dirty="0"/>
              <a:t> </a:t>
            </a:r>
            <a:r>
              <a:rPr lang="en-US" dirty="0" err="1"/>
              <a:t>barno</a:t>
            </a:r>
            <a:r>
              <a:rPr lang="en-US" dirty="0"/>
              <a:t> </a:t>
            </a:r>
            <a:r>
              <a:rPr lang="en-US" dirty="0" err="1"/>
              <a:t>inay</a:t>
            </a:r>
            <a:r>
              <a:rPr lang="en-US" dirty="0"/>
              <a:t> first Aid ka </a:t>
            </a:r>
            <a:r>
              <a:rPr lang="en-US" dirty="0" err="1"/>
              <a:t>sameyn</a:t>
            </a:r>
            <a:r>
              <a:rPr lang="en-US" dirty="0"/>
              <a:t> </a:t>
            </a:r>
            <a:r>
              <a:rPr lang="en-US" dirty="0" err="1"/>
              <a:t>karaan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qaar</a:t>
            </a:r>
            <a:r>
              <a:rPr lang="en-US" dirty="0"/>
              <a:t>  </a:t>
            </a:r>
            <a:r>
              <a:rPr lang="en-US" dirty="0" err="1"/>
              <a:t>dagaalka</a:t>
            </a:r>
            <a:r>
              <a:rPr lang="en-US" dirty="0"/>
              <a:t> </a:t>
            </a:r>
            <a:r>
              <a:rPr lang="en-US" dirty="0" err="1"/>
              <a:t>kujira</a:t>
            </a:r>
            <a:r>
              <a:rPr lang="en-US" dirty="0"/>
              <a:t> </a:t>
            </a:r>
            <a:r>
              <a:rPr lang="en-US" dirty="0" err="1"/>
              <a:t>barno</a:t>
            </a:r>
            <a:r>
              <a:rPr lang="en-US" dirty="0"/>
              <a:t> basic nurse </a:t>
            </a:r>
            <a:r>
              <a:rPr lang="en-US" dirty="0" err="1"/>
              <a:t>sida</a:t>
            </a:r>
            <a:r>
              <a:rPr lang="en-US" dirty="0"/>
              <a:t> </a:t>
            </a:r>
            <a:r>
              <a:rPr lang="en-US" dirty="0" err="1"/>
              <a:t>yuhuuda</a:t>
            </a:r>
            <a:r>
              <a:rPr lang="en-US" dirty="0"/>
              <a:t> , </a:t>
            </a:r>
          </a:p>
          <a:p>
            <a:r>
              <a:rPr lang="en-US" dirty="0" err="1"/>
              <a:t>Waxaan</a:t>
            </a:r>
            <a:r>
              <a:rPr lang="en-US" dirty="0"/>
              <a:t> </a:t>
            </a:r>
            <a:r>
              <a:rPr lang="en-US" dirty="0" err="1"/>
              <a:t>waydiiyay</a:t>
            </a:r>
            <a:r>
              <a:rPr lang="en-US" dirty="0"/>
              <a:t> </a:t>
            </a:r>
            <a:r>
              <a:rPr lang="en-US" dirty="0" err="1"/>
              <a:t>maxa</a:t>
            </a:r>
            <a:r>
              <a:rPr lang="en-US" dirty="0"/>
              <a:t> </a:t>
            </a:r>
            <a:r>
              <a:rPr lang="en-US" dirty="0" err="1"/>
              <a:t>baabuur</a:t>
            </a:r>
            <a:r>
              <a:rPr lang="en-US" dirty="0"/>
              <a:t> </a:t>
            </a:r>
            <a:r>
              <a:rPr lang="en-US" dirty="0" err="1"/>
              <a:t>laydinka</a:t>
            </a:r>
            <a:r>
              <a:rPr lang="en-US" dirty="0"/>
              <a:t> </a:t>
            </a:r>
            <a:r>
              <a:rPr lang="en-US" dirty="0" err="1"/>
              <a:t>qabsan</a:t>
            </a:r>
            <a:r>
              <a:rPr lang="en-US" dirty="0"/>
              <a:t> </a:t>
            </a:r>
            <a:r>
              <a:rPr lang="en-US" dirty="0" err="1"/>
              <a:t>waaya</a:t>
            </a:r>
            <a:r>
              <a:rPr lang="en-US" dirty="0"/>
              <a:t> 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wada</a:t>
            </a:r>
            <a:r>
              <a:rPr lang="en-US" dirty="0"/>
              <a:t> </a:t>
            </a:r>
            <a:r>
              <a:rPr lang="en-US" dirty="0" err="1"/>
              <a:t>darawal</a:t>
            </a:r>
            <a:r>
              <a:rPr lang="en-US" dirty="0"/>
              <a:t> , </a:t>
            </a:r>
            <a:r>
              <a:rPr lang="en-US" dirty="0" err="1"/>
              <a:t>inagoo</a:t>
            </a:r>
            <a:r>
              <a:rPr lang="en-US" dirty="0"/>
              <a:t> ka </a:t>
            </a:r>
            <a:r>
              <a:rPr lang="en-US" dirty="0" err="1"/>
              <a:t>faaidaysanaynaa</a:t>
            </a:r>
            <a:r>
              <a:rPr lang="en-US" dirty="0"/>
              <a:t> </a:t>
            </a:r>
            <a:r>
              <a:rPr lang="en-US" dirty="0" err="1"/>
              <a:t>khibradaa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wada</a:t>
            </a:r>
            <a:r>
              <a:rPr lang="en-US" dirty="0"/>
              <a:t> </a:t>
            </a:r>
            <a:r>
              <a:rPr lang="en-US" dirty="0" err="1"/>
              <a:t>nursena</a:t>
            </a:r>
            <a:r>
              <a:rPr lang="en-US" dirty="0"/>
              <a:t> ka </a:t>
            </a:r>
            <a:r>
              <a:rPr lang="en-US" dirty="0" err="1"/>
              <a:t>dhigno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4607B-B295-47C6-A086-E590A4FAEF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8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5849-55E2-40B4-A76B-272B78D0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76652-D72D-49D1-9607-3A70014D0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2D34E-A105-4ECA-998B-2E8B5436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7A5D3-7BE5-4407-ABBD-9F028C4E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E209B-645A-4482-908A-2B8A5B1A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83E1-81B2-4B8E-A02B-EA7416B7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01E9B-CE76-471A-8636-DF0D19485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A7A4A-2294-4901-A9A9-17D55087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64A2C-F8A1-4800-9062-739BCD2B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3796-84DF-400E-BB7F-911245F3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1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A74E0D-EEA4-4FAD-8862-681357113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18E67-0172-41C2-A4DE-150447FE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199DB-4281-4BB1-A22A-BC15A170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AF790-84EF-47BF-AA1A-CCD7ECB7E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014F9-055F-4E0A-9FA2-EDCD39E8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7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72B2-1403-4FA6-BE3B-3DEED938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D5DE-1658-414F-846E-1731C599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88BC1-7B0E-46EB-BC17-27E01BF7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77F4A-C6D5-46A4-B235-84B7E635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D5A3-5679-427A-9BD6-E1C61C41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93E6-EBB5-4B9A-A9C2-0288876E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DEDAE-45AB-4B41-8DBC-4ED294F99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9E030-4DFE-486D-B5FA-4D87AFB7B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3629C-273A-45DE-8232-89BDDFCB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B40F2-612E-4697-9987-8F8D4003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0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0B19-30C8-4DBE-B7DC-877553EE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2F8F-4B04-466B-A783-E5270C744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BD11E-199F-4ADA-BD8E-859596EB0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7E366-0C12-46F7-AA52-7219FD9B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AB9EE-0CFD-4313-8C2F-7BB3F85B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87F3D-280B-4F4C-8CB0-6BBFB060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1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E00-9F2F-4232-9517-A4E560D4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EC476-4DD5-4141-9ABD-0E944074D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2B448-7157-42AE-B2CD-261FA6EB1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AC4926-6B38-4D76-A657-97AA4937E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ED8E-98B8-4875-8C88-B618EC5B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0BFE0-5905-4F27-96C0-5172C17B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A5F7C4-7F11-4CB8-BC6A-7A4E8071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6B88E-CD58-4507-9A70-172B9F3D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6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7F04-5D4B-4BE7-8675-234F4248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7D3A3-A7C2-4346-8281-C8BBA3A9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22BE9-635F-4D8E-804A-129C5ACF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42838-358C-4650-807D-945B5B86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9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BE6C1-7693-4AEF-B414-C2309C5A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32C59-44B6-45A1-816A-3B8BCB624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F0113-45BD-48AB-A84D-8DA46004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6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1B5A-6BBD-4078-AAAE-17A2FC400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9B45B-04CE-42A2-BD30-92F9286B9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D7F32-1180-422E-8DE5-2F22D2494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04E12-67FC-40D2-BD82-FCBCFE00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CD75-A1CB-418E-93B1-FC9CA820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F5C3C-C126-4BF5-B82F-5EBF254C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22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A7D4-D029-4527-BFB6-09D0B0DE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60CFC-9120-4068-BB4F-1222F7609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2BB7-C5CA-4ABB-86F0-28D7BB0E9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3477B-A7AE-48E9-93F2-7D5484FB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BF6CF-CBB5-430E-B2D0-19B0228A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8C25F-E413-40C2-AC4C-F8229DBD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00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82511-BE05-4BAF-8898-FC8C364E3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4534B-7E4D-4CB3-8C07-48C734EC0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1294E-02C4-45FA-A70F-711438A27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2B40-1542-40F4-BC46-8F404CBAC9E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0A7DE-28B7-4A6D-AA66-2CBF0B357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00A64-F1A3-4D57-8C16-BA120147F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9BD10-E4F8-4D64-9E8E-0FFF325C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7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6811-A730-4EB2-A0E9-E8BB34ED8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41" y="1082022"/>
            <a:ext cx="7718611" cy="1655762"/>
          </a:xfrm>
        </p:spPr>
        <p:txBody>
          <a:bodyPr>
            <a:normAutofit/>
          </a:bodyPr>
          <a:lstStyle/>
          <a:p>
            <a:r>
              <a:rPr lang="en-US" sz="3200" dirty="0"/>
              <a:t>Orthopedic Care For Gunshot Cases in HGH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08429-73CB-462D-A9B9-0D6907DBDA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Ahmed  Saed Ali </a:t>
            </a:r>
          </a:p>
          <a:p>
            <a:r>
              <a:rPr lang="en-US" dirty="0"/>
              <a:t>Orthopedic and Trauma specialist </a:t>
            </a:r>
          </a:p>
          <a:p>
            <a:r>
              <a:rPr lang="en-US" dirty="0"/>
              <a:t>Head of Orthopedic Department </a:t>
            </a:r>
          </a:p>
        </p:txBody>
      </p:sp>
    </p:spTree>
    <p:extLst>
      <p:ext uri="{BB962C8B-B14F-4D97-AF65-F5344CB8AC3E}">
        <p14:creationId xmlns:p14="http://schemas.microsoft.com/office/powerpoint/2010/main" val="1863594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CDCC-D1D5-A8B6-2809-B83F92D8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005" y="103042"/>
            <a:ext cx="10058400" cy="993102"/>
          </a:xfrm>
          <a:solidFill>
            <a:srgbClr val="B7FFF1"/>
          </a:solidFill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/>
                <a:latin typeface="Comic Sans MS" panose="030F07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Pre operation</a:t>
            </a:r>
            <a:endParaRPr lang="en-US" sz="3600" b="1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E9B4B-4ACF-A8AC-56C9-FF8409A37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9" y="1262878"/>
            <a:ext cx="4551310" cy="5412567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880" y="1146046"/>
            <a:ext cx="4554538" cy="541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379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1AAA-86DD-E750-0057-714BF1DA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56" y="125760"/>
            <a:ext cx="10058400" cy="1186205"/>
          </a:xfrm>
          <a:solidFill>
            <a:srgbClr val="B7FFF1"/>
          </a:solidFill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effectLst/>
                <a:latin typeface="Comic Sans MS" panose="030F07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Post-operation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20AA0-E87B-DA82-8F20-9ABC116A8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26176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131" y="559837"/>
            <a:ext cx="3079102" cy="6025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t="16491" r="2734" b="31072"/>
          <a:stretch/>
        </p:blipFill>
        <p:spPr bwMode="auto">
          <a:xfrm>
            <a:off x="172668" y="345234"/>
            <a:ext cx="5052476" cy="603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6" t="25813" r="31510" b="28743"/>
          <a:stretch/>
        </p:blipFill>
        <p:spPr bwMode="auto">
          <a:xfrm>
            <a:off x="5365103" y="429209"/>
            <a:ext cx="3116424" cy="615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88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11B76-4510-017F-8CFA-FA9222A3B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3" y="539553"/>
            <a:ext cx="5310335" cy="6122504"/>
          </a:xfrm>
        </p:spPr>
      </p:pic>
    </p:spTree>
    <p:extLst>
      <p:ext uri="{BB962C8B-B14F-4D97-AF65-F5344CB8AC3E}">
        <p14:creationId xmlns:p14="http://schemas.microsoft.com/office/powerpoint/2010/main" val="3956071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A245-9F13-3FC0-36B0-D1ACDED7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111760"/>
            <a:ext cx="10515600" cy="1160449"/>
          </a:xfrm>
          <a:solidFill>
            <a:srgbClr val="B7FFF1"/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Small entry- large exit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26C440-9F31-0355-8E45-445362A52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C4E7D3-F2CE-5CA1-9A43-D071D202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4" y="1518794"/>
            <a:ext cx="5020201" cy="440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5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A245-9F13-3FC0-36B0-D1ACDED7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111760"/>
            <a:ext cx="10515600" cy="1086615"/>
          </a:xfrm>
          <a:solidFill>
            <a:srgbClr val="B7FFF1"/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small entry- large  exit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553" y="1324944"/>
            <a:ext cx="3718181" cy="534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19" y="1324946"/>
            <a:ext cx="3189124" cy="534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1" y="1492898"/>
            <a:ext cx="3046142" cy="449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59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94A4-FF82-5598-1E30-86EE78CA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46"/>
            <a:ext cx="10515600" cy="924122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                </a:t>
            </a:r>
            <a:r>
              <a:rPr lang="en-US" sz="3600" dirty="0"/>
              <a:t>S mall Entry – Small Exit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1E25E-F25C-8AE6-E18E-F107823E1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3"/>
          <a:stretch/>
        </p:blipFill>
        <p:spPr>
          <a:xfrm>
            <a:off x="211490" y="1499603"/>
            <a:ext cx="8462460" cy="48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7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1FABA-8A5E-A6B2-1D21-EFBF7A48F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7" y="335090"/>
            <a:ext cx="5137150" cy="625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4DB39-E63C-D4F2-9808-E3867D8DC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50" y="268143"/>
            <a:ext cx="5545917" cy="62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0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C8847-FFC0-F012-5CD7-AB1C486E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20" y="149087"/>
            <a:ext cx="5918870" cy="6559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5DDD25-F31E-4D8C-9A57-8DFA2356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870" y="298175"/>
            <a:ext cx="5572090" cy="65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3714-7694-4FB5-82B9-028B2BD7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Bullet Fragments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FDC6A-23E0-4801-9CBB-4F5DFD6B2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93824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20AD5-06CB-40B2-8E9B-8B50A19CDF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6594B-1A3A-41E6-8A63-F3EFAE10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" y="2729528"/>
            <a:ext cx="6001871" cy="32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5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D531-763D-44A1-9578-9D31E5BB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" y="1"/>
            <a:ext cx="12084424" cy="1237128"/>
          </a:xfrm>
        </p:spPr>
        <p:txBody>
          <a:bodyPr/>
          <a:lstStyle/>
          <a:p>
            <a:r>
              <a:rPr lang="en-US" dirty="0"/>
              <a:t>                      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637DC-F129-417A-B2B2-0D2761FE3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</a:t>
            </a:r>
            <a:r>
              <a:rPr lang="en-US" sz="2400" dirty="0"/>
              <a:t>war surgery is very different from that practiced in peacetime, when most operations are elective and most trauma is blunt, and the surgeon concentrates on doing everything he possibly can – using the full range of resources necessary – for each and every patient.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2400" dirty="0"/>
              <a:t>standard medical ethics: international humanitarian law, or the law of war </a:t>
            </a:r>
          </a:p>
          <a:p>
            <a:pPr marL="0" indent="0">
              <a:buNone/>
            </a:pPr>
            <a:r>
              <a:rPr lang="en-US" sz="2400" dirty="0"/>
              <a:t>       this should be thought the medical 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3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A0517-F4F9-B305-22CD-A8DA57C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15" y="255589"/>
            <a:ext cx="10058400" cy="1016620"/>
          </a:xfrm>
          <a:solidFill>
            <a:srgbClr val="B7FFF1"/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Pre-operation </a:t>
            </a:r>
            <a:endParaRPr lang="en-US" sz="3600" b="1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C5ADB-A520-83C0-EF95-301C242D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52" y="1404710"/>
            <a:ext cx="7156174" cy="4979052"/>
          </a:xfrm>
        </p:spPr>
      </p:pic>
    </p:spTree>
    <p:extLst>
      <p:ext uri="{BB962C8B-B14F-4D97-AF65-F5344CB8AC3E}">
        <p14:creationId xmlns:p14="http://schemas.microsoft.com/office/powerpoint/2010/main" val="101634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A0517-F4F9-B305-22CD-A8DA57C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15" y="255589"/>
            <a:ext cx="10058400" cy="1016620"/>
          </a:xfrm>
          <a:solidFill>
            <a:srgbClr val="B7FFF1"/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Post-operation </a:t>
            </a:r>
            <a:endParaRPr lang="en-US" sz="36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DB36E-90DE-429A-0D84-7E7F244FD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1488030"/>
            <a:ext cx="7048264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33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386" y="858415"/>
            <a:ext cx="3138618" cy="536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2" r="13372" b="13588"/>
          <a:stretch/>
        </p:blipFill>
        <p:spPr bwMode="auto">
          <a:xfrm>
            <a:off x="256027" y="718456"/>
            <a:ext cx="4437272" cy="599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24381" r="15339" b="19256"/>
          <a:stretch/>
        </p:blipFill>
        <p:spPr bwMode="auto">
          <a:xfrm>
            <a:off x="4870579" y="718456"/>
            <a:ext cx="4086807" cy="622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08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22E8-F7C3-479C-8035-F5C8E32F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68E802-806F-428F-A12D-BFB25E300C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7417" y="3429714"/>
            <a:ext cx="4763165" cy="114316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887953-1412-4B9E-A95C-7CAEF847D8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965840"/>
            <a:ext cx="5181600" cy="20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01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48E7-9C6F-57C2-7C54-78486030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440"/>
            <a:ext cx="10515600" cy="991072"/>
          </a:xfrm>
          <a:solidFill>
            <a:srgbClr val="B7FFF1"/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Pre-operation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C9659C-7A93-8192-6B04-DACA5C55F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4" y="1646843"/>
            <a:ext cx="5484934" cy="4865717"/>
          </a:xfr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67CCF69C-F95D-0390-A087-5844310E0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7"/>
          <a:stretch/>
        </p:blipFill>
        <p:spPr>
          <a:xfrm>
            <a:off x="6213303" y="1646843"/>
            <a:ext cx="5484934" cy="48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3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6" y="457201"/>
            <a:ext cx="4823926" cy="594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3" b="25421"/>
          <a:stretch/>
        </p:blipFill>
        <p:spPr bwMode="auto">
          <a:xfrm>
            <a:off x="5422318" y="363895"/>
            <a:ext cx="6357923" cy="61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54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AA7E14-C584-4297-A6C6-8D1544E1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640080"/>
            <a:ext cx="7962900" cy="902018"/>
          </a:xfrm>
        </p:spPr>
        <p:txBody>
          <a:bodyPr>
            <a:noAutofit/>
          </a:bodyPr>
          <a:lstStyle/>
          <a:p>
            <a:r>
              <a:rPr lang="en-US" sz="2800" dirty="0"/>
              <a:t>       Intra –articular  fragments should be removed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AA5CB0-2423-4226-A6B7-603CB84C61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1696470" y="1474812"/>
            <a:ext cx="4121060" cy="53651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141446-C447-4220-BDD7-D3ADC4AC0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69480" y="2011680"/>
            <a:ext cx="3848097" cy="4289416"/>
          </a:xfrm>
        </p:spPr>
      </p:pic>
    </p:spTree>
    <p:extLst>
      <p:ext uri="{BB962C8B-B14F-4D97-AF65-F5344CB8AC3E}">
        <p14:creationId xmlns:p14="http://schemas.microsoft.com/office/powerpoint/2010/main" val="3412537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4AE1CA-BC23-4728-8995-A1EB8194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11" y="491490"/>
            <a:ext cx="11268635" cy="1291590"/>
          </a:xfrm>
        </p:spPr>
        <p:txBody>
          <a:bodyPr>
            <a:normAutofit/>
          </a:bodyPr>
          <a:lstStyle/>
          <a:p>
            <a:r>
              <a:rPr lang="en-US" dirty="0"/>
              <a:t>               Damage is beyond what you see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D7E184-624E-4BC9-8493-CFA237B50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658" y="3017521"/>
            <a:ext cx="8459381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98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D69-4CD5-5C1C-33A2-0D698D24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75" y="94540"/>
            <a:ext cx="10515600" cy="614588"/>
          </a:xfrm>
          <a:solidFill>
            <a:srgbClr val="B7FFF1"/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Post-operation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95740"/>
            <a:ext cx="2799119" cy="2705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AutoShape 4" descr="blob:https://web.whatsapp.com/ec914fdc-6cf9-416d-b1fa-b1cf0f9140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31" y="895740"/>
            <a:ext cx="2901820" cy="2705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872204"/>
            <a:ext cx="2553121" cy="2705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31" y="3872203"/>
            <a:ext cx="3032449" cy="2705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31311" y="1208796"/>
            <a:ext cx="5169650" cy="4785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8FD4-E0D2-44FF-9C82-2F8C9617A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780"/>
            <a:ext cx="11156576" cy="834390"/>
          </a:xfrm>
        </p:spPr>
        <p:txBody>
          <a:bodyPr>
            <a:normAutofit/>
          </a:bodyPr>
          <a:lstStyle/>
          <a:p>
            <a:r>
              <a:rPr lang="en-US" dirty="0"/>
              <a:t>          </a:t>
            </a:r>
            <a:r>
              <a:rPr lang="en-US" sz="3200" dirty="0"/>
              <a:t>Principles Of gunshot wound management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AB987-68F3-4762-967A-0368CFF6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52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  Early and thorough wound excision and irrigation. </a:t>
            </a:r>
          </a:p>
          <a:p>
            <a:pPr marL="0" indent="0">
              <a:buNone/>
            </a:pPr>
            <a:r>
              <a:rPr lang="en-US" sz="2400" dirty="0"/>
              <a:t>2. Adequate wound drainage. </a:t>
            </a:r>
          </a:p>
          <a:p>
            <a:pPr marL="0" indent="0">
              <a:buNone/>
            </a:pPr>
            <a:r>
              <a:rPr lang="en-US" sz="2400" dirty="0"/>
              <a:t>3. No unnecessary dressing changes. </a:t>
            </a:r>
          </a:p>
          <a:p>
            <a:pPr marL="0" indent="0">
              <a:buNone/>
            </a:pPr>
            <a:r>
              <a:rPr lang="en-US" sz="2400" dirty="0"/>
              <a:t>4. Delayed primary closure. </a:t>
            </a:r>
          </a:p>
          <a:p>
            <a:pPr marL="0" indent="0">
              <a:buNone/>
            </a:pPr>
            <a:r>
              <a:rPr lang="en-US" sz="2400" dirty="0"/>
              <a:t>5. Antibiotics as an adjuvant.</a:t>
            </a:r>
          </a:p>
          <a:p>
            <a:pPr marL="0" indent="0">
              <a:buNone/>
            </a:pPr>
            <a:r>
              <a:rPr lang="en-US" sz="2400" dirty="0"/>
              <a:t>6. Anti-tetanus vaccine and immunoglobulin if necessary</a:t>
            </a:r>
          </a:p>
          <a:p>
            <a:pPr marL="0" indent="0">
              <a:buNone/>
            </a:pPr>
            <a:r>
              <a:rPr lang="en-US" sz="2400" dirty="0"/>
              <a:t> 7. No internal bone fixation.(honey moon period )</a:t>
            </a:r>
          </a:p>
          <a:p>
            <a:pPr marL="0" indent="0">
              <a:buNone/>
            </a:pPr>
            <a:r>
              <a:rPr lang="en-US" sz="2400" dirty="0"/>
              <a:t>8. Early physiotherapy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C6DB-BE08-4028-A976-448B14479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              Differences between surgery in times of conflict and civilian practice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D297D8-988A-429F-8F31-7A7BBF0D26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54941"/>
            <a:ext cx="3120838" cy="31208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DCB7BF-3AEE-472B-80E2-605161390B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0306" y="2554941"/>
            <a:ext cx="3120837" cy="31208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279D20-658C-4710-B396-A06F19976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276" y="2409640"/>
            <a:ext cx="3997699" cy="38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9012-5D89-4EAF-932C-2F908DD8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43A5D-25F8-48CC-B0EC-44E98AAF9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Total number of Gunshot  patient got injured  and admitted to Hargeisa group hospital department of orthopedic and trauma surgery are 350 patients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0F52571-C25B-4455-ABC8-D49B933545E4}"/>
              </a:ext>
            </a:extLst>
          </p:cNvPr>
          <p:cNvGraphicFramePr/>
          <p:nvPr/>
        </p:nvGraphicFramePr>
        <p:xfrm>
          <a:off x="844550" y="386205"/>
          <a:ext cx="10645085" cy="4176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0449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BE250-A08A-4DF6-970D-B00ADC71F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Total number of operated </a:t>
            </a:r>
            <a:r>
              <a:rPr lang="en-US">
                <a:solidFill>
                  <a:schemeClr val="tx1"/>
                </a:solidFill>
              </a:rPr>
              <a:t>cases was </a:t>
            </a:r>
            <a:r>
              <a:rPr lang="en-US" dirty="0">
                <a:solidFill>
                  <a:schemeClr val="tx1"/>
                </a:solidFill>
              </a:rPr>
              <a:t>271 patients.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D0511DB-0B4B-4D6D-9FD4-F4AB52E5C066}"/>
              </a:ext>
            </a:extLst>
          </p:cNvPr>
          <p:cNvGraphicFramePr/>
          <p:nvPr/>
        </p:nvGraphicFramePr>
        <p:xfrm>
          <a:off x="831849" y="494117"/>
          <a:ext cx="10061437" cy="4018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0131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F73D-DFD9-4F39-A49B-76B2E804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649FC-26D8-48F5-B0D9-FD2956DC1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3154"/>
            <a:ext cx="10515600" cy="150018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Anatomic Region of Injury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548437C-2F5F-45BA-979C-BCACE3CB48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324332"/>
              </p:ext>
            </p:extLst>
          </p:nvPr>
        </p:nvGraphicFramePr>
        <p:xfrm>
          <a:off x="831850" y="740890"/>
          <a:ext cx="10515600" cy="4543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051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9FD3-48B8-48E3-8F2F-B11B3196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74470"/>
            <a:ext cx="7338061" cy="1085850"/>
          </a:xfrm>
        </p:spPr>
        <p:txBody>
          <a:bodyPr>
            <a:normAutofit/>
          </a:bodyPr>
          <a:lstStyle/>
          <a:p>
            <a:r>
              <a:rPr lang="en-US" sz="3200" dirty="0"/>
              <a:t>            Levels and locations of medical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1A5C-02E1-499E-804F-594F322FF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971800"/>
            <a:ext cx="11830051" cy="3886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1. </a:t>
            </a:r>
            <a:r>
              <a:rPr lang="en-US" sz="2400" b="1" dirty="0"/>
              <a:t>On the spot</a:t>
            </a:r>
            <a:r>
              <a:rPr lang="en-US" sz="2400" dirty="0"/>
              <a:t>: first aid.</a:t>
            </a:r>
          </a:p>
          <a:p>
            <a:pPr marL="0" indent="0">
              <a:buNone/>
            </a:pPr>
            <a:r>
              <a:rPr lang="en-US" sz="2400" dirty="0"/>
              <a:t> 2. </a:t>
            </a:r>
            <a:r>
              <a:rPr lang="en-US" sz="2400" b="1" dirty="0"/>
              <a:t>Collection point</a:t>
            </a:r>
            <a:r>
              <a:rPr lang="en-US" sz="2400" dirty="0"/>
              <a:t>: first aid with/without resuscitation. </a:t>
            </a:r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en-US" sz="2400" b="1" dirty="0"/>
              <a:t>Intermediate stage</a:t>
            </a:r>
            <a:r>
              <a:rPr lang="en-US" sz="2400" dirty="0"/>
              <a:t>: resuscitation with/without emergency surgery.</a:t>
            </a:r>
          </a:p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b="1" dirty="0"/>
              <a:t>Surgical hospital</a:t>
            </a:r>
            <a:r>
              <a:rPr lang="en-US" sz="2400" dirty="0"/>
              <a:t>: primary surgical treatment. </a:t>
            </a:r>
          </a:p>
          <a:p>
            <a:pPr marL="0" indent="0">
              <a:buNone/>
            </a:pPr>
            <a:r>
              <a:rPr lang="en-US" sz="2400" dirty="0"/>
              <a:t>5. </a:t>
            </a:r>
            <a:r>
              <a:rPr lang="en-US" sz="2400" b="1" dirty="0"/>
              <a:t>Specialized </a:t>
            </a:r>
            <a:r>
              <a:rPr lang="en-US" sz="2400" b="1" dirty="0" err="1"/>
              <a:t>centre</a:t>
            </a:r>
            <a:r>
              <a:rPr lang="en-US" sz="2400" dirty="0"/>
              <a:t>: </a:t>
            </a:r>
            <a:r>
              <a:rPr lang="en-US" sz="2000" dirty="0"/>
              <a:t>definitive surgical treatment including reconstructive procedures; physiotherapy and       	                               rehabilitation, both physical and psychological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 6</a:t>
            </a:r>
            <a:r>
              <a:rPr lang="en-US" sz="2400" b="1" dirty="0"/>
              <a:t>. Transport system </a:t>
            </a:r>
            <a:r>
              <a:rPr lang="en-US" sz="2400" dirty="0"/>
              <a:t>for transfer from one echelon to another.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98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9850-EC6F-4E99-AE9E-557A4B34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628649"/>
            <a:ext cx="10650743" cy="581585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mechanisms of Gunshot injuries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2172-1D3B-4221-82E2-1198CF1CA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94" y="1825625"/>
            <a:ext cx="11098306" cy="47365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2800" b="1" i="0" u="none" strike="noStrike" baseline="0" dirty="0">
                <a:latin typeface="MyriadPro-Bold"/>
              </a:rPr>
              <a:t>Blunt injury in war: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i="0" u="none" strike="noStrike" baseline="0" dirty="0"/>
              <a:t> </a:t>
            </a:r>
            <a:r>
              <a:rPr lang="en-US" i="0" u="none" strike="noStrike" baseline="0" dirty="0"/>
              <a:t>Road traffic crashes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i="0" u="none" strike="noStrike" baseline="0" dirty="0"/>
              <a:t>Collapsed buildings and fall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 </a:t>
            </a:r>
            <a:r>
              <a:rPr lang="en-US" i="0" u="none" strike="noStrike" baseline="0" dirty="0"/>
              <a:t>Explosions and anti-tank mine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b="1" dirty="0">
              <a:latin typeface="MyriadPro-Bold"/>
            </a:endParaRPr>
          </a:p>
          <a:p>
            <a:pPr marL="457200" lvl="1" indent="0">
              <a:buNone/>
            </a:pPr>
            <a:endParaRPr lang="en-US" b="1" dirty="0">
              <a:latin typeface="MyriadPro-Bold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b="1" i="0" u="none" strike="noStrike" baseline="0" dirty="0">
                <a:latin typeface="MyriadPro-Bold"/>
              </a:rPr>
              <a:t>  3.1.2 Penetrating wounds caused by weapons of war 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b="1" i="0" u="none" strike="noStrike" baseline="0" dirty="0">
                <a:latin typeface="MyriadPro-Bold"/>
              </a:rPr>
              <a:t> </a:t>
            </a:r>
            <a:r>
              <a:rPr lang="en-US" i="0" u="none" strike="noStrike" baseline="0" dirty="0">
                <a:latin typeface="MyriadPro-Bold"/>
              </a:rPr>
              <a:t>Bullet Wound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>
                <a:latin typeface="MyriadPro-Bold"/>
              </a:rPr>
              <a:t> Fragments Wound </a:t>
            </a:r>
            <a:endParaRPr lang="en-US" i="0" u="none" strike="noStrike" baseline="0" dirty="0">
              <a:latin typeface="MyriadPro-Bold"/>
            </a:endParaRPr>
          </a:p>
          <a:p>
            <a:pPr marL="45720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747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EFDD-F5F5-4386-BB40-2D6A8DDB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0050"/>
            <a:ext cx="11275359" cy="965716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D7DC-83CE-4058-BE4C-6E3A581BE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" y="1752741"/>
            <a:ext cx="12035118" cy="503237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DB75E-F8C1-48BE-B148-8D6FCE27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59" y="1594504"/>
            <a:ext cx="8767482" cy="51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B47D-999C-48E4-5C50-DFC485E7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289"/>
          </a:xfrm>
          <a:solidFill>
            <a:srgbClr val="B7FFF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omic Sans MS" panose="030F0702030302020204" pitchFamily="66" charset="0"/>
              </a:rPr>
              <a:t>Pre-operation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54536-69BA-F00F-3FF3-F807B6262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975772"/>
            <a:ext cx="4607985" cy="4065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C32AF-1712-DFB9-9F99-8E5D3D339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0" y="1783080"/>
            <a:ext cx="5073201" cy="4349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B736A-07B2-4A08-AC4F-28BDC74EB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73" y="2595152"/>
            <a:ext cx="1545696" cy="34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0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3B2A-BE2D-8B0D-7475-43F69991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26" y="206099"/>
            <a:ext cx="10515600" cy="850289"/>
          </a:xfrm>
          <a:solidFill>
            <a:srgbClr val="B7FFF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omic Sans MS" panose="030F0702030302020204" pitchFamily="66" charset="0"/>
              </a:rPr>
              <a:t>Post-Operation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3F6737-FDCC-145C-9C11-407E720CB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7" y="1277888"/>
            <a:ext cx="5047606" cy="510161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CEF2C-4652-D365-81D3-333FA4812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4683"/>
            <a:ext cx="5321693" cy="50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5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ED5F5E-F36A-4558-B2F6-9439A509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2238F-C6F4-4A2C-A696-6D43D8CC8E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02624"/>
            <a:ext cx="5181600" cy="179734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2F7281-21DA-482F-883E-346153057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232355"/>
            <a:ext cx="5181600" cy="1537878"/>
          </a:xfrm>
        </p:spPr>
      </p:pic>
    </p:spTree>
    <p:extLst>
      <p:ext uri="{BB962C8B-B14F-4D97-AF65-F5344CB8AC3E}">
        <p14:creationId xmlns:p14="http://schemas.microsoft.com/office/powerpoint/2010/main" val="35434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2B5F-92C4-4F8A-936A-3D5148F1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775E52-3903-43CE-9ED5-638E07506E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2518" y="1825625"/>
            <a:ext cx="5969682" cy="332459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B4760-16B6-4EF9-850F-772F8212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32459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Small Entry  and Small  Exit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Small Entry and Large Exit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Small Entry and Small Exit </a:t>
            </a:r>
          </a:p>
        </p:txBody>
      </p:sp>
    </p:spTree>
    <p:extLst>
      <p:ext uri="{BB962C8B-B14F-4D97-AF65-F5344CB8AC3E}">
        <p14:creationId xmlns:p14="http://schemas.microsoft.com/office/powerpoint/2010/main" val="1776292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</TotalTime>
  <Words>453</Words>
  <Application>Microsoft Office PowerPoint</Application>
  <PresentationFormat>Widescreen</PresentationFormat>
  <Paragraphs>70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Comic Sans MS</vt:lpstr>
      <vt:lpstr>Gill Sans MT</vt:lpstr>
      <vt:lpstr>MyriadPro-Bold</vt:lpstr>
      <vt:lpstr>Wingdings</vt:lpstr>
      <vt:lpstr>Office Theme</vt:lpstr>
      <vt:lpstr>Orthopedic Care For Gunshot Cases in HGH</vt:lpstr>
      <vt:lpstr>                      Introduction </vt:lpstr>
      <vt:lpstr>              Differences between surgery in times of conflict and civilian practice</vt:lpstr>
      <vt:lpstr>         mechanisms of Gunshot injuries </vt:lpstr>
      <vt:lpstr>PowerPoint Presentation</vt:lpstr>
      <vt:lpstr>Pre-operation</vt:lpstr>
      <vt:lpstr>Post-Operation</vt:lpstr>
      <vt:lpstr>PowerPoint Presentation</vt:lpstr>
      <vt:lpstr>PowerPoint Presentation</vt:lpstr>
      <vt:lpstr>Pre operation</vt:lpstr>
      <vt:lpstr>Post-operation</vt:lpstr>
      <vt:lpstr>PowerPoint Presentation</vt:lpstr>
      <vt:lpstr>PowerPoint Presentation</vt:lpstr>
      <vt:lpstr>Small entry- large exit </vt:lpstr>
      <vt:lpstr> small entry- large  exit </vt:lpstr>
      <vt:lpstr>                S mall Entry – Small Exit </vt:lpstr>
      <vt:lpstr>PowerPoint Presentation</vt:lpstr>
      <vt:lpstr>PowerPoint Presentation</vt:lpstr>
      <vt:lpstr>        Bullet Fragments </vt:lpstr>
      <vt:lpstr>Pre-operation </vt:lpstr>
      <vt:lpstr>Post-operation </vt:lpstr>
      <vt:lpstr>PowerPoint Presentation</vt:lpstr>
      <vt:lpstr>PowerPoint Presentation</vt:lpstr>
      <vt:lpstr>Pre-operation</vt:lpstr>
      <vt:lpstr>PowerPoint Presentation</vt:lpstr>
      <vt:lpstr>       Intra –articular  fragments should be removed </vt:lpstr>
      <vt:lpstr>               Damage is beyond what you see </vt:lpstr>
      <vt:lpstr>Post-operation</vt:lpstr>
      <vt:lpstr>          Principles Of gunshot wound management </vt:lpstr>
      <vt:lpstr>PowerPoint Presentation</vt:lpstr>
      <vt:lpstr>PowerPoint Presentation</vt:lpstr>
      <vt:lpstr>PowerPoint Presentation</vt:lpstr>
      <vt:lpstr>            Levels and locations of medical care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Orthopedic Care For Gunshot Cases in HGH</dc:title>
  <dc:creator>USER</dc:creator>
  <cp:lastModifiedBy>USER</cp:lastModifiedBy>
  <cp:revision>38</cp:revision>
  <dcterms:created xsi:type="dcterms:W3CDTF">2023-08-11T16:54:30Z</dcterms:created>
  <dcterms:modified xsi:type="dcterms:W3CDTF">2023-08-14T06:35:47Z</dcterms:modified>
</cp:coreProperties>
</file>